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1"/>
  </p:notesMasterIdLst>
  <p:handoutMasterIdLst>
    <p:handoutMasterId r:id="rId22"/>
  </p:handoutMasterIdLst>
  <p:sldIdLst>
    <p:sldId id="256" r:id="rId3"/>
    <p:sldId id="276" r:id="rId4"/>
    <p:sldId id="290" r:id="rId5"/>
    <p:sldId id="291" r:id="rId6"/>
    <p:sldId id="292" r:id="rId7"/>
    <p:sldId id="293" r:id="rId8"/>
    <p:sldId id="294" r:id="rId9"/>
    <p:sldId id="302" r:id="rId10"/>
    <p:sldId id="303" r:id="rId11"/>
    <p:sldId id="304" r:id="rId12"/>
    <p:sldId id="295" r:id="rId13"/>
    <p:sldId id="296" r:id="rId14"/>
    <p:sldId id="297" r:id="rId15"/>
    <p:sldId id="306" r:id="rId16"/>
    <p:sldId id="301" r:id="rId17"/>
    <p:sldId id="298" r:id="rId18"/>
    <p:sldId id="299" r:id="rId19"/>
    <p:sldId id="257" r:id="rId20"/>
  </p:sldIdLst>
  <p:sldSz cx="9144000" cy="6858000" type="screen4x3"/>
  <p:notesSz cx="6797675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83202" autoAdjust="0"/>
  </p:normalViewPr>
  <p:slideViewPr>
    <p:cSldViewPr>
      <p:cViewPr varScale="1">
        <p:scale>
          <a:sx n="61" d="100"/>
          <a:sy n="61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766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2766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7416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3107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CBA66-4E57-4498-938A-84D0C4E3AF6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32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1506DE-76DD-4ACB-BD3E-ED8F3DB48CF2}" type="datetimeFigureOut">
              <a:rPr lang="en-US" smtClean="0"/>
              <a:t>7/29/2015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6C6B31-CDAC-4930-BDB5-707F758A1C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686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impacts%20of%20SIP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752600"/>
            <a:ext cx="8077200" cy="1143000"/>
          </a:xfrm>
        </p:spPr>
        <p:txBody>
          <a:bodyPr/>
          <a:lstStyle/>
          <a:p>
            <a:r>
              <a:rPr lang="en-US" sz="4000" dirty="0" smtClean="0"/>
              <a:t>Africa </a:t>
            </a:r>
            <a:r>
              <a:rPr lang="en-US" sz="4000" dirty="0" smtClean="0"/>
              <a:t>RISING: </a:t>
            </a:r>
            <a:r>
              <a:rPr lang="en-US" sz="4000" dirty="0"/>
              <a:t>a</a:t>
            </a:r>
            <a:r>
              <a:rPr lang="en-US" sz="4000" dirty="0" smtClean="0"/>
              <a:t>n overview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43001" y="2895600"/>
            <a:ext cx="6858000" cy="2667000"/>
          </a:xfrm>
        </p:spPr>
        <p:txBody>
          <a:bodyPr/>
          <a:lstStyle/>
          <a:p>
            <a:r>
              <a:rPr lang="en-US" dirty="0" smtClean="0"/>
              <a:t>Bekele </a:t>
            </a:r>
            <a:r>
              <a:rPr lang="en-US" dirty="0" err="1" smtClean="0"/>
              <a:t>Hundie</a:t>
            </a:r>
            <a:r>
              <a:rPr lang="en-US" dirty="0" smtClean="0"/>
              <a:t> </a:t>
            </a:r>
            <a:r>
              <a:rPr lang="en-US" dirty="0" err="1" smtClean="0"/>
              <a:t>Kotu</a:t>
            </a:r>
            <a:endParaRPr lang="en-US" dirty="0" smtClean="0"/>
          </a:p>
          <a:p>
            <a:r>
              <a:rPr lang="en-US" dirty="0" smtClean="0"/>
              <a:t>Study to Monitor Adoption of Africa RISING Technologies</a:t>
            </a:r>
          </a:p>
          <a:p>
            <a:r>
              <a:rPr lang="en-US" dirty="0" smtClean="0"/>
              <a:t>Training of Field Staff</a:t>
            </a:r>
          </a:p>
          <a:p>
            <a:r>
              <a:rPr lang="en-US" dirty="0" smtClean="0"/>
              <a:t>July 29- August 2, 2015</a:t>
            </a:r>
          </a:p>
          <a:p>
            <a:r>
              <a:rPr lang="en-US" dirty="0" smtClean="0"/>
              <a:t>Tamale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153400" cy="5181600"/>
          </a:xfrm>
        </p:spPr>
        <p:txBody>
          <a:bodyPr/>
          <a:lstStyle/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B050"/>
                </a:solidFill>
              </a:rPr>
              <a:t>Ecological intensification: </a:t>
            </a:r>
            <a:r>
              <a:rPr lang="en-US" sz="2800" dirty="0" smtClean="0"/>
              <a:t>undertaking more agricultural practices with no/minimal adverse effects on the environment or natural resource base (e.g. integrated pest management, integrated soil fertility management)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B050"/>
                </a:solidFill>
              </a:rPr>
              <a:t>Socio-economic intensification: </a:t>
            </a:r>
            <a:r>
              <a:rPr lang="en-US" sz="2800" dirty="0" smtClean="0"/>
              <a:t>the existence of more and more efficient and integrative institutions to facilitate commercialization (e.g. the existence of good market institutions)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8601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51816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Project areas in Ghana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812743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4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724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Areas of Research in Ghana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Partnerships and socioeconomics Analysis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/>
              <a:t>Intensification of cereal-legume-vegetable cropping systems </a:t>
            </a:r>
            <a:endParaRPr lang="en-US" sz="2800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/>
              <a:t>Intensive livestock and crop-livestock systems </a:t>
            </a:r>
            <a:endParaRPr lang="en-US" sz="2800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/>
              <a:t>Land, soil and water management </a:t>
            </a:r>
            <a:endParaRPr lang="en-US" sz="2800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/>
              <a:t>Nutrition, food storage, value addition and mycotoxin </a:t>
            </a:r>
            <a:r>
              <a:rPr lang="en-US" sz="2800" dirty="0" smtClean="0"/>
              <a:t>management</a:t>
            </a:r>
          </a:p>
          <a:p>
            <a:endParaRPr lang="en-US" sz="2800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85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8768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Scope of research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More than 70 research and development activities are underway this year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Crops covered include: Maize, Rice, Soybean, groundnut, cowpea, Vegetables (okra, pepper, </a:t>
            </a:r>
            <a:r>
              <a:rPr lang="en-US" sz="2800" dirty="0" err="1" smtClean="0"/>
              <a:t>rozell</a:t>
            </a:r>
            <a:r>
              <a:rPr lang="en-US" sz="2800" dirty="0" smtClean="0"/>
              <a:t>, eggplant), sesame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Livestock include: poultry, sheep and goats, and pigs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87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0780" y="100695"/>
            <a:ext cx="9067800" cy="1447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73180" y="3072495"/>
            <a:ext cx="1600200" cy="1447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459180" y="3072495"/>
            <a:ext cx="1600200" cy="1447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779815" y="3072495"/>
            <a:ext cx="1600200" cy="1447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93525" y="3072495"/>
            <a:ext cx="1600200" cy="1447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1239" y="1083379"/>
            <a:ext cx="7972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T1: Socio-economic, Partnerships and R4D Platforms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3746" y="3072495"/>
            <a:ext cx="1367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en-US" dirty="0"/>
              <a:t>T2: Crops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35380" y="3072495"/>
            <a:ext cx="15434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T3: Fodder</a:t>
            </a:r>
          </a:p>
          <a:p>
            <a:r>
              <a:rPr lang="en-US" sz="2400" b="1" dirty="0" smtClean="0"/>
              <a:t>L/Stock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13822" y="3015166"/>
            <a:ext cx="14077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en-US" dirty="0" smtClean="0"/>
              <a:t>T4: Land, </a:t>
            </a:r>
          </a:p>
          <a:p>
            <a:r>
              <a:rPr lang="en-US" dirty="0" smtClean="0"/>
              <a:t>Soils and </a:t>
            </a:r>
          </a:p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40736" y="3108783"/>
            <a:ext cx="1818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en-US" dirty="0" smtClean="0"/>
              <a:t>T5: Nutrition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239980" y="1548495"/>
            <a:ext cx="0" cy="1524000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297380" y="1548495"/>
            <a:ext cx="0" cy="1524000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659580" y="1548495"/>
            <a:ext cx="0" cy="1524000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716980" y="1548495"/>
            <a:ext cx="0" cy="1524000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5400000">
            <a:off x="8208938" y="2015712"/>
            <a:ext cx="1200265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US" dirty="0"/>
              <a:t>Partnerships</a:t>
            </a:r>
          </a:p>
          <a:p>
            <a:r>
              <a:rPr lang="en-US" dirty="0"/>
              <a:t>Communication</a:t>
            </a:r>
          </a:p>
          <a:p>
            <a:r>
              <a:rPr lang="en-US" dirty="0"/>
              <a:t>Gender</a:t>
            </a:r>
          </a:p>
        </p:txBody>
      </p:sp>
      <p:sp>
        <p:nvSpPr>
          <p:cNvPr id="22" name="Right Brace 21"/>
          <p:cNvSpPr/>
          <p:nvPr/>
        </p:nvSpPr>
        <p:spPr>
          <a:xfrm>
            <a:off x="8250380" y="1524000"/>
            <a:ext cx="216354" cy="151872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1568123" y="4520295"/>
            <a:ext cx="1119657" cy="304800"/>
            <a:chOff x="1623543" y="4876800"/>
            <a:chExt cx="1119657" cy="3048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1623543" y="5181600"/>
              <a:ext cx="1119657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1637398" y="4876800"/>
              <a:ext cx="0" cy="304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2729345" y="4876800"/>
              <a:ext cx="0" cy="304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900535" y="4506440"/>
            <a:ext cx="4401516" cy="685800"/>
            <a:chOff x="1219200" y="4876800"/>
            <a:chExt cx="4401516" cy="6858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219200" y="5562600"/>
              <a:ext cx="44015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1232101" y="4876800"/>
              <a:ext cx="0" cy="685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5607815" y="4876800"/>
              <a:ext cx="0" cy="685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30380" y="4520295"/>
            <a:ext cx="6781800" cy="1219200"/>
            <a:chOff x="1219200" y="4876800"/>
            <a:chExt cx="4401516" cy="6858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1219200" y="5562600"/>
              <a:ext cx="44015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232101" y="4876800"/>
              <a:ext cx="0" cy="685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5607815" y="4876800"/>
              <a:ext cx="0" cy="685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3854123" y="4520295"/>
            <a:ext cx="1119657" cy="304800"/>
            <a:chOff x="1623543" y="4876800"/>
            <a:chExt cx="1119657" cy="304800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1623543" y="5181600"/>
              <a:ext cx="1119657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1637398" y="4876800"/>
              <a:ext cx="0" cy="304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2729345" y="4876800"/>
              <a:ext cx="0" cy="304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3259280" y="4510814"/>
            <a:ext cx="4658589" cy="1007011"/>
            <a:chOff x="1219200" y="4876800"/>
            <a:chExt cx="4401516" cy="685800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1219200" y="5562600"/>
              <a:ext cx="44015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1232101" y="4876800"/>
              <a:ext cx="0" cy="685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5607815" y="4876800"/>
              <a:ext cx="0" cy="68580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5612366" y="1892855"/>
            <a:ext cx="19153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Rainwater harvesting</a:t>
            </a:r>
          </a:p>
          <a:p>
            <a:r>
              <a:rPr lang="en-US" sz="1400" b="1" dirty="0" smtClean="0"/>
              <a:t>Adoption constraints</a:t>
            </a:r>
          </a:p>
          <a:p>
            <a:r>
              <a:rPr lang="en-US" sz="1400" b="1" dirty="0" smtClean="0"/>
              <a:t>Community based Orgs</a:t>
            </a:r>
            <a:endParaRPr lang="en-US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640780" y="1894669"/>
            <a:ext cx="788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Market </a:t>
            </a:r>
          </a:p>
          <a:p>
            <a:r>
              <a:rPr lang="en-US" sz="1400" b="1" dirty="0" smtClean="0"/>
              <a:t>linkages</a:t>
            </a:r>
            <a:endParaRPr lang="en-US" sz="1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3306810" y="1853295"/>
            <a:ext cx="1743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Training </a:t>
            </a:r>
          </a:p>
          <a:p>
            <a:r>
              <a:rPr lang="en-US" sz="1400" b="1" dirty="0" smtClean="0"/>
              <a:t>Adoption constraints</a:t>
            </a:r>
            <a:endParaRPr lang="en-US" sz="1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249410" y="1834447"/>
            <a:ext cx="1743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Training </a:t>
            </a:r>
          </a:p>
          <a:p>
            <a:r>
              <a:rPr lang="en-US" sz="1400" b="1" dirty="0" smtClean="0"/>
              <a:t>Adoption constraints</a:t>
            </a:r>
            <a:endParaRPr lang="en-US" sz="1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214582" y="3805467"/>
            <a:ext cx="1597104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-Animal manure</a:t>
            </a:r>
          </a:p>
          <a:p>
            <a:r>
              <a:rPr lang="en-US" sz="1400" b="1" dirty="0" smtClean="0"/>
              <a:t>-Feed production</a:t>
            </a:r>
          </a:p>
          <a:p>
            <a:r>
              <a:rPr lang="en-US" sz="1400" b="1" dirty="0" smtClean="0"/>
              <a:t>-Feed conservation</a:t>
            </a:r>
            <a:endParaRPr lang="en-US" sz="1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682167" y="4697764"/>
            <a:ext cx="1358577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-Safety</a:t>
            </a:r>
          </a:p>
          <a:p>
            <a:r>
              <a:rPr lang="en-US" sz="1400" b="1" dirty="0"/>
              <a:t>-</a:t>
            </a:r>
            <a:r>
              <a:rPr lang="en-US" sz="1400" b="1" dirty="0" smtClean="0"/>
              <a:t>Quality of feed</a:t>
            </a:r>
          </a:p>
          <a:p>
            <a:r>
              <a:rPr lang="en-US" sz="1400" b="1" dirty="0" smtClean="0"/>
              <a:t>-Quality of food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215382" y="4677433"/>
            <a:ext cx="1823961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-Conduct in crop trials</a:t>
            </a:r>
          </a:p>
          <a:p>
            <a:r>
              <a:rPr lang="en-US" sz="1400" b="1" dirty="0" smtClean="0"/>
              <a:t>-Nutrient dynamics</a:t>
            </a:r>
          </a:p>
          <a:p>
            <a:r>
              <a:rPr lang="en-US" sz="1400" b="1" dirty="0" smtClean="0"/>
              <a:t>-Soil conservation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13765" y="5605324"/>
            <a:ext cx="1896225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-Veg. irrigation</a:t>
            </a:r>
          </a:p>
          <a:p>
            <a:r>
              <a:rPr lang="en-US" sz="1400" b="1" dirty="0" smtClean="0"/>
              <a:t>-Nutrient management</a:t>
            </a:r>
          </a:p>
          <a:p>
            <a:r>
              <a:rPr lang="en-US" sz="1400" b="1" dirty="0" smtClean="0"/>
              <a:t>-Production</a:t>
            </a:r>
          </a:p>
          <a:p>
            <a:r>
              <a:rPr lang="en-US" sz="1400" b="1" dirty="0" smtClean="0"/>
              <a:t>-Processing</a:t>
            </a:r>
          </a:p>
          <a:p>
            <a:r>
              <a:rPr lang="en-US" sz="1400" b="1" dirty="0" smtClean="0"/>
              <a:t>-Post harvest issues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550844" y="3758295"/>
            <a:ext cx="1490601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-Nutrient studies</a:t>
            </a:r>
          </a:p>
          <a:p>
            <a:r>
              <a:rPr lang="en-US" sz="1400" b="1" dirty="0" smtClean="0"/>
              <a:t>-Fodder Irrigation</a:t>
            </a:r>
          </a:p>
          <a:p>
            <a:r>
              <a:rPr lang="en-US" sz="1400" b="1" dirty="0" smtClean="0"/>
              <a:t>-Education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-263245" y="2006809"/>
            <a:ext cx="1200265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Partnerships</a:t>
            </a:r>
          </a:p>
          <a:p>
            <a:r>
              <a:rPr lang="en-US" sz="1200" b="1" dirty="0" smtClean="0"/>
              <a:t>Communication</a:t>
            </a:r>
          </a:p>
          <a:p>
            <a:r>
              <a:rPr lang="en-US" sz="1200" b="1" dirty="0" smtClean="0"/>
              <a:t>Gender</a:t>
            </a:r>
            <a:endParaRPr lang="en-US" sz="1200" b="1" dirty="0"/>
          </a:p>
        </p:txBody>
      </p:sp>
      <p:sp>
        <p:nvSpPr>
          <p:cNvPr id="62" name="Left Brace 61"/>
          <p:cNvSpPr/>
          <p:nvPr/>
        </p:nvSpPr>
        <p:spPr>
          <a:xfrm>
            <a:off x="706580" y="1562350"/>
            <a:ext cx="381000" cy="14824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3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87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305800" cy="4724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Research approach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/>
              <a:t>A participatory research approach is promoted in Africa RISING</a:t>
            </a:r>
            <a:r>
              <a:rPr lang="en-US" sz="2800" dirty="0" smtClean="0"/>
              <a:t>.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/>
              <a:t>Farmers participate in two types of trials in Ghana, namely mother trials and baby trials</a:t>
            </a:r>
            <a:r>
              <a:rPr lang="en-US" sz="2800" dirty="0" smtClean="0"/>
              <a:t>.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b="1" u="sng" dirty="0">
                <a:solidFill>
                  <a:srgbClr val="156635"/>
                </a:solidFill>
              </a:rPr>
              <a:t>Mother trials</a:t>
            </a:r>
            <a:r>
              <a:rPr lang="en-US" sz="2800" b="1" dirty="0">
                <a:solidFill>
                  <a:srgbClr val="156635"/>
                </a:solidFill>
              </a:rPr>
              <a:t> </a:t>
            </a:r>
            <a:r>
              <a:rPr lang="en-US" sz="2800" dirty="0"/>
              <a:t>constitute almost all trials to be conducted in each community</a:t>
            </a:r>
            <a:r>
              <a:rPr lang="en-US" sz="2800" dirty="0" smtClean="0"/>
              <a:t>.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/>
              <a:t>They serve as demonstration and training sites for farmers. </a:t>
            </a:r>
            <a:endParaRPr lang="en-US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5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5181600"/>
          </a:xfrm>
        </p:spPr>
        <p:txBody>
          <a:bodyPr/>
          <a:lstStyle/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Mother trials are managed by a group of voluntary farmers with a close guidance of researchers. 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b="1" u="sng" dirty="0" smtClean="0">
                <a:solidFill>
                  <a:srgbClr val="156635"/>
                </a:solidFill>
              </a:rPr>
              <a:t>Baby </a:t>
            </a:r>
            <a:r>
              <a:rPr lang="en-US" sz="2800" b="1" u="sng" dirty="0">
                <a:solidFill>
                  <a:srgbClr val="156635"/>
                </a:solidFill>
              </a:rPr>
              <a:t>trials</a:t>
            </a:r>
            <a:r>
              <a:rPr lang="en-US" sz="2800" b="1" dirty="0">
                <a:solidFill>
                  <a:srgbClr val="156635"/>
                </a:solidFill>
              </a:rPr>
              <a:t> </a:t>
            </a:r>
            <a:r>
              <a:rPr lang="en-US" sz="2800" dirty="0"/>
              <a:t>constitute a few technologies chosen by farmers from mother trials to try in their fields. </a:t>
            </a:r>
            <a:endParaRPr lang="en-US" sz="2800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/>
              <a:t>They are managed by farmers with a little guidance of researchers. </a:t>
            </a:r>
            <a:endParaRPr lang="en-US" sz="2800" dirty="0" smtClean="0"/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Some </a:t>
            </a:r>
            <a:r>
              <a:rPr lang="en-US" sz="2800" dirty="0"/>
              <a:t>of the baby trials are now on upscaling stage whereby farmers apply the technologies on bigger fields.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3541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44958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What does the name imply?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156635"/>
                </a:solidFill>
              </a:rPr>
              <a:t>Africa</a:t>
            </a:r>
            <a:r>
              <a:rPr lang="en-US" sz="2800" dirty="0" smtClean="0"/>
              <a:t>: </a:t>
            </a:r>
            <a:r>
              <a:rPr lang="en-US" sz="2800" b="1" dirty="0" smtClean="0">
                <a:solidFill>
                  <a:srgbClr val="156635"/>
                </a:solidFill>
              </a:rPr>
              <a:t>R</a:t>
            </a:r>
            <a:r>
              <a:rPr lang="en-US" sz="2800" dirty="0" smtClean="0"/>
              <a:t>esearch </a:t>
            </a:r>
            <a:r>
              <a:rPr lang="en-US" sz="2800" b="1" dirty="0" smtClean="0">
                <a:solidFill>
                  <a:srgbClr val="156635"/>
                </a:solidFill>
              </a:rPr>
              <a:t>I</a:t>
            </a:r>
            <a:r>
              <a:rPr lang="en-US" sz="2800" dirty="0" smtClean="0"/>
              <a:t>n </a:t>
            </a:r>
            <a:r>
              <a:rPr lang="en-US" sz="2800" b="1" dirty="0" smtClean="0">
                <a:solidFill>
                  <a:srgbClr val="156635"/>
                </a:solidFill>
              </a:rPr>
              <a:t>S</a:t>
            </a:r>
            <a:r>
              <a:rPr lang="en-US" sz="2800" dirty="0" smtClean="0"/>
              <a:t>ustainable </a:t>
            </a:r>
            <a:r>
              <a:rPr lang="en-US" sz="2800" b="1" dirty="0" smtClean="0">
                <a:solidFill>
                  <a:srgbClr val="156635"/>
                </a:solidFill>
              </a:rPr>
              <a:t>I</a:t>
            </a:r>
            <a:r>
              <a:rPr lang="en-US" sz="2800" dirty="0" smtClean="0"/>
              <a:t>ntensification for the </a:t>
            </a:r>
            <a:r>
              <a:rPr lang="en-US" sz="2800" b="1" dirty="0" smtClean="0">
                <a:solidFill>
                  <a:srgbClr val="156635"/>
                </a:solidFill>
              </a:rPr>
              <a:t>N</a:t>
            </a:r>
            <a:r>
              <a:rPr lang="en-US" sz="2800" dirty="0" smtClean="0"/>
              <a:t>ext </a:t>
            </a:r>
            <a:r>
              <a:rPr lang="en-US" sz="2800" b="1" dirty="0" smtClean="0">
                <a:solidFill>
                  <a:srgbClr val="156635"/>
                </a:solidFill>
              </a:rPr>
              <a:t>G</a:t>
            </a:r>
            <a:r>
              <a:rPr lang="en-US" sz="2800" dirty="0" smtClean="0"/>
              <a:t>eneration:- </a:t>
            </a:r>
            <a:r>
              <a:rPr lang="en-US" sz="2800" b="1" dirty="0" smtClean="0">
                <a:solidFill>
                  <a:srgbClr val="156635"/>
                </a:solidFill>
              </a:rPr>
              <a:t>Africa RISING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What is it?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Africa RISING (AR) is a research-for-development program.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It </a:t>
            </a:r>
            <a:r>
              <a:rPr lang="en-GB" sz="2800" dirty="0" smtClean="0"/>
              <a:t>comprises three projects in different parts of Africa</a:t>
            </a:r>
          </a:p>
          <a:p>
            <a:endParaRPr lang="en-US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9685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648200"/>
          </a:xfrm>
        </p:spPr>
        <p:txBody>
          <a:bodyPr/>
          <a:lstStyle/>
          <a:p>
            <a:pPr marL="822960" lvl="2" indent="-342900">
              <a:buFont typeface="Wingdings" panose="05000000000000000000" pitchFamily="2" charset="2"/>
              <a:buChar char="Ø"/>
            </a:pPr>
            <a:r>
              <a:rPr lang="en-US" dirty="0"/>
              <a:t>Sustainable intensification of in cereal-based farming </a:t>
            </a:r>
            <a:r>
              <a:rPr lang="en-US" dirty="0" smtClean="0"/>
              <a:t>systems of the Guinea-</a:t>
            </a:r>
            <a:r>
              <a:rPr lang="en-US" dirty="0" err="1" smtClean="0"/>
              <a:t>Sudano</a:t>
            </a:r>
            <a:r>
              <a:rPr lang="en-US" dirty="0" smtClean="0"/>
              <a:t>-Savanna of West Africa (Ghana and Mali)-Led by IITA</a:t>
            </a:r>
          </a:p>
          <a:p>
            <a:pPr marL="822960" lvl="2" indent="-342900">
              <a:buFont typeface="Wingdings" panose="05000000000000000000" pitchFamily="2" charset="2"/>
              <a:buChar char="Ø"/>
            </a:pPr>
            <a:r>
              <a:rPr lang="en-US" dirty="0"/>
              <a:t>Sustainable intensification of cereal-legume-livestock integrated farming systems in East and Southern Africa </a:t>
            </a:r>
            <a:r>
              <a:rPr lang="en-US" dirty="0" smtClean="0"/>
              <a:t> (Tanzania, Malawi, and Zambia)-Led by IITA</a:t>
            </a:r>
          </a:p>
          <a:p>
            <a:pPr marL="822960" lvl="2" indent="-342900">
              <a:buFont typeface="Wingdings" panose="05000000000000000000" pitchFamily="2" charset="2"/>
              <a:buChar char="Ø"/>
            </a:pPr>
            <a:r>
              <a:rPr lang="en-US" dirty="0"/>
              <a:t>Sustainable intensification of crop-livestock integrated farming systems in the Ethiopian highlands </a:t>
            </a:r>
            <a:r>
              <a:rPr lang="en-US" dirty="0" smtClean="0"/>
              <a:t> (Ethiopia) –Led by ILRI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90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5105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Who is the donor?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AR is supported </a:t>
            </a:r>
            <a:r>
              <a:rPr lang="en-GB" sz="2800" dirty="0" smtClean="0"/>
              <a:t>by </a:t>
            </a:r>
            <a:r>
              <a:rPr lang="en-GB" sz="2800" dirty="0"/>
              <a:t>the United States Agency for </a:t>
            </a:r>
            <a:r>
              <a:rPr lang="en-GB" sz="2800" dirty="0" smtClean="0"/>
              <a:t>International Development (USAID) as </a:t>
            </a:r>
            <a:r>
              <a:rPr lang="en-GB" sz="2800" dirty="0"/>
              <a:t>part of the U.S. government’s Feed the Future initiative.</a:t>
            </a:r>
            <a:endParaRPr lang="en-US" sz="2800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Who are the participants?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AR is a collaborative research-for-development program implemented by international research institutions, national research institutions, other development partners.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5147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229600" cy="5105400"/>
          </a:xfrm>
        </p:spPr>
        <p:txBody>
          <a:bodyPr/>
          <a:lstStyle/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In Ghana collaborating institutions include: IITA,</a:t>
            </a:r>
            <a:r>
              <a:rPr lang="en-US" sz="2800" dirty="0"/>
              <a:t> IFPRI, </a:t>
            </a:r>
            <a:r>
              <a:rPr lang="en-US" sz="2800" dirty="0" smtClean="0"/>
              <a:t>CIAT, AVRDC, ILRI, SARI, ARI,, ILRI, UDS, KNUST, MOFA 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What is the goal of the project?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GB" sz="2800" dirty="0"/>
              <a:t>The overall aim is to provide pathways out of hunger and poverty for </a:t>
            </a:r>
            <a:r>
              <a:rPr lang="en-GB" sz="2800" dirty="0" smtClean="0"/>
              <a:t>smallholder </a:t>
            </a:r>
            <a:r>
              <a:rPr lang="en-GB" sz="2800" dirty="0"/>
              <a:t>families </a:t>
            </a:r>
            <a:r>
              <a:rPr lang="en-GB" sz="2800" dirty="0" smtClean="0"/>
              <a:t>through sustainable intensification of farming systems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When did it start?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AR was launched in 2011. The first experiments in Ghana were conducted in 2013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9628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5181600"/>
          </a:xfrm>
        </p:spPr>
        <p:txBody>
          <a:bodyPr/>
          <a:lstStyle/>
          <a:p>
            <a:r>
              <a:rPr lang="en-GB" sz="3200" b="1" dirty="0">
                <a:solidFill>
                  <a:srgbClr val="FF0000"/>
                </a:solidFill>
              </a:rPr>
              <a:t>Research </a:t>
            </a:r>
            <a:r>
              <a:rPr lang="en-GB" sz="3200" b="1" dirty="0" smtClean="0">
                <a:solidFill>
                  <a:srgbClr val="FF0000"/>
                </a:solidFill>
              </a:rPr>
              <a:t>Hypotheses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56635"/>
                </a:solidFill>
              </a:rPr>
              <a:t>Integration hypothesis: </a:t>
            </a:r>
            <a:r>
              <a:rPr lang="en-GB" sz="2400" dirty="0"/>
              <a:t>Integrating technological components into </a:t>
            </a:r>
            <a:r>
              <a:rPr lang="en-GB" sz="2400" dirty="0">
                <a:hlinkClick r:id="rId2" action="ppaction://hlinkpres?slideindex=1&amp;slidetitle="/>
              </a:rPr>
              <a:t>SI systems confers more benefits to smallholder farmers </a:t>
            </a:r>
            <a:r>
              <a:rPr lang="en-GB" sz="2400" dirty="0" smtClean="0">
                <a:hlinkClick r:id="rId2" action="ppaction://hlinkpres?slideindex=1&amp;slidetitle="/>
              </a:rPr>
              <a:t>than single </a:t>
            </a:r>
            <a:r>
              <a:rPr lang="en-GB" sz="2400" dirty="0">
                <a:hlinkClick r:id="rId2" action="ppaction://hlinkpres?slideindex=1&amp;slidetitle="/>
              </a:rPr>
              <a:t>components</a:t>
            </a:r>
            <a:r>
              <a:rPr lang="en-GB" sz="2400" dirty="0" smtClean="0"/>
              <a:t>.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156635"/>
                </a:solidFill>
              </a:rPr>
              <a:t>Adoption </a:t>
            </a:r>
            <a:r>
              <a:rPr lang="en-GB" sz="2400" b="1" dirty="0" smtClean="0">
                <a:solidFill>
                  <a:srgbClr val="156635"/>
                </a:solidFill>
              </a:rPr>
              <a:t>hypothesis: </a:t>
            </a:r>
            <a:r>
              <a:rPr lang="en-GB" sz="2400" dirty="0"/>
              <a:t>Integrating technological components into SI systems stimulates more adoption compared to </a:t>
            </a:r>
            <a:r>
              <a:rPr lang="en-GB" sz="2400" dirty="0" smtClean="0"/>
              <a:t>single components.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156635"/>
                </a:solidFill>
              </a:rPr>
              <a:t>Trade-off </a:t>
            </a:r>
            <a:r>
              <a:rPr lang="en-GB" sz="2400" b="1" dirty="0" smtClean="0">
                <a:solidFill>
                  <a:srgbClr val="156635"/>
                </a:solidFill>
              </a:rPr>
              <a:t>hypothesis: </a:t>
            </a:r>
            <a:r>
              <a:rPr lang="en-GB" sz="2400" dirty="0"/>
              <a:t>Effective targeting of innovations reduces the negative impacts of trade-offs between farm productivity </a:t>
            </a:r>
            <a:r>
              <a:rPr lang="en-GB" sz="2400" dirty="0" smtClean="0"/>
              <a:t>and environmental </a:t>
            </a:r>
            <a:r>
              <a:rPr lang="en-GB" sz="2400" dirty="0"/>
              <a:t>sustainability and helps to identify potential “win-win” options for SI.</a:t>
            </a:r>
            <a:endParaRPr lang="en-GB" sz="2400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3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800600"/>
          </a:xfrm>
        </p:spPr>
        <p:txBody>
          <a:bodyPr/>
          <a:lstStyle/>
          <a:p>
            <a:pPr marL="4572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156635"/>
                </a:solidFill>
              </a:rPr>
              <a:t>Scalability </a:t>
            </a:r>
            <a:r>
              <a:rPr lang="en-GB" sz="2400" b="1" dirty="0" smtClean="0">
                <a:solidFill>
                  <a:srgbClr val="156635"/>
                </a:solidFill>
              </a:rPr>
              <a:t>hypothesis: </a:t>
            </a:r>
            <a:r>
              <a:rPr lang="en-GB" sz="2400" dirty="0"/>
              <a:t>Agricultural SI interventions that are tailored to diverse local conditions on smallholder farms are more </a:t>
            </a:r>
            <a:r>
              <a:rPr lang="en-GB" sz="2400" dirty="0" smtClean="0"/>
              <a:t>likely to </a:t>
            </a:r>
            <a:r>
              <a:rPr lang="en-GB" sz="2400" dirty="0"/>
              <a:t>be scalable to similar populations and environmental settings</a:t>
            </a:r>
            <a:r>
              <a:rPr lang="en-GB" sz="2400" dirty="0" smtClean="0"/>
              <a:t>.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156635"/>
                </a:solidFill>
              </a:rPr>
              <a:t>Innovation </a:t>
            </a:r>
            <a:r>
              <a:rPr lang="en-GB" sz="2400" b="1" dirty="0" smtClean="0">
                <a:solidFill>
                  <a:srgbClr val="156635"/>
                </a:solidFill>
              </a:rPr>
              <a:t>sequencing hypothesis: </a:t>
            </a:r>
            <a:r>
              <a:rPr lang="en-GB" sz="2400" dirty="0"/>
              <a:t>The adoption of innovations that lead to SI is affected by the sequence in which the </a:t>
            </a:r>
            <a:r>
              <a:rPr lang="en-GB" sz="2400" dirty="0" smtClean="0"/>
              <a:t>component technologies</a:t>
            </a:r>
            <a:r>
              <a:rPr lang="en-GB" sz="2400" dirty="0"/>
              <a:t>, practices, and knowledge are integrated and applied</a:t>
            </a:r>
          </a:p>
        </p:txBody>
      </p:sp>
    </p:spTree>
    <p:extLst>
      <p:ext uri="{BB962C8B-B14F-4D97-AF65-F5344CB8AC3E}">
        <p14:creationId xmlns:p14="http://schemas.microsoft.com/office/powerpoint/2010/main" val="365182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8153400" cy="47244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Sustainable intensification: the core agenda in AR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Sustainability:</a:t>
            </a:r>
            <a:r>
              <a:rPr lang="en-US" sz="2800" dirty="0" smtClean="0"/>
              <a:t>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Benefiting the current generation with no/minimal adverse affects to the next generation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Agricultural intensification: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Agricultural intensification can be defined as </a:t>
            </a:r>
            <a:r>
              <a:rPr lang="en-GB" sz="2800" dirty="0"/>
              <a:t>an </a:t>
            </a:r>
            <a:r>
              <a:rPr lang="en-GB" sz="2800" dirty="0" smtClean="0"/>
              <a:t>increase </a:t>
            </a:r>
            <a:r>
              <a:rPr lang="en-GB" sz="2800" dirty="0"/>
              <a:t>in agricultural production per unit of inputs (which may </a:t>
            </a:r>
            <a:r>
              <a:rPr lang="en-GB" sz="2800" dirty="0" smtClean="0"/>
              <a:t>be labour</a:t>
            </a:r>
            <a:r>
              <a:rPr lang="en-GB" sz="2800" dirty="0"/>
              <a:t>, land, time, fertilizer, seed, feed or cash)’ (FAO, 2004</a:t>
            </a:r>
            <a:r>
              <a:rPr lang="en-GB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1172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9530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Sustainable</a:t>
            </a:r>
            <a:r>
              <a:rPr lang="en-GB" sz="2800" b="1" dirty="0" smtClean="0">
                <a:solidFill>
                  <a:srgbClr val="00B050"/>
                </a:solidFill>
              </a:rPr>
              <a:t> intensification</a:t>
            </a:r>
            <a:r>
              <a:rPr lang="en-GB" sz="2800" dirty="0" smtClean="0"/>
              <a:t>: 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Defined </a:t>
            </a:r>
            <a:r>
              <a:rPr lang="en-GB" sz="2800" dirty="0"/>
              <a:t>as ‘</a:t>
            </a:r>
            <a:r>
              <a:rPr lang="en-GB" sz="2800" u="sng" dirty="0"/>
              <a:t>producing more output from the same area of land </a:t>
            </a:r>
            <a:r>
              <a:rPr lang="en-GB" sz="2800" dirty="0"/>
              <a:t>while </a:t>
            </a:r>
            <a:r>
              <a:rPr lang="en-GB" sz="2800" u="sng" dirty="0"/>
              <a:t>reducing the </a:t>
            </a:r>
            <a:r>
              <a:rPr lang="en-GB" sz="2800" u="sng" dirty="0" smtClean="0"/>
              <a:t>negative environmental </a:t>
            </a:r>
            <a:r>
              <a:rPr lang="en-GB" sz="2800" u="sng" dirty="0"/>
              <a:t>impacts</a:t>
            </a:r>
            <a:r>
              <a:rPr lang="en-GB" sz="2800" dirty="0"/>
              <a:t> and at the same time </a:t>
            </a:r>
            <a:r>
              <a:rPr lang="en-GB" sz="2800" u="sng" dirty="0"/>
              <a:t>increasing contributions to natural capital and the flow </a:t>
            </a:r>
            <a:r>
              <a:rPr lang="en-GB" sz="2800" u="sng" dirty="0" smtClean="0"/>
              <a:t>of environmental services</a:t>
            </a:r>
          </a:p>
          <a:p>
            <a:r>
              <a:rPr lang="en-US" sz="2800" b="1" u="sng" dirty="0" smtClean="0">
                <a:solidFill>
                  <a:srgbClr val="FF0000"/>
                </a:solidFill>
              </a:rPr>
              <a:t>AR considers three types of SI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b="1" u="sng" dirty="0" smtClean="0">
                <a:solidFill>
                  <a:srgbClr val="00B050"/>
                </a:solidFill>
              </a:rPr>
              <a:t>Genetic intensification:</a:t>
            </a:r>
            <a:r>
              <a:rPr lang="en-US" sz="2800" b="1" u="sng" dirty="0" smtClean="0"/>
              <a:t> the use of varieties/breeds with more desirable traits (e.g. yield, disease resistance, </a:t>
            </a:r>
            <a:r>
              <a:rPr lang="en-US" sz="2800" b="1" u="sng" dirty="0" err="1" smtClean="0"/>
              <a:t>etc</a:t>
            </a:r>
            <a:r>
              <a:rPr lang="en-US" sz="2800" b="1" u="sng" dirty="0" smtClean="0"/>
              <a:t>)</a:t>
            </a:r>
            <a:endParaRPr lang="en-GB" sz="2800" b="1" u="sng" dirty="0" smtClean="0">
              <a:solidFill>
                <a:srgbClr val="00B050"/>
              </a:solidFill>
            </a:endParaRPr>
          </a:p>
          <a:p>
            <a:pPr marL="571500" indent="-457200">
              <a:buFont typeface="Arial" panose="020B0604020202020204" pitchFamily="34" charset="0"/>
              <a:buChar char="•"/>
            </a:pPr>
            <a:endParaRPr lang="en-GB" sz="2800" u="sng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3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Template - 2014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Template - 2014.potx</Template>
  <TotalTime>502</TotalTime>
  <Words>885</Words>
  <Application>Microsoft Office PowerPoint</Application>
  <PresentationFormat>On-screen Show (4:3)</PresentationFormat>
  <Paragraphs>103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Africa RISING Template - 2014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Bekele</cp:lastModifiedBy>
  <cp:revision>68</cp:revision>
  <cp:lastPrinted>2015-07-29T16:27:42Z</cp:lastPrinted>
  <dcterms:created xsi:type="dcterms:W3CDTF">2014-10-08T17:30:25Z</dcterms:created>
  <dcterms:modified xsi:type="dcterms:W3CDTF">2015-07-29T16:32:10Z</dcterms:modified>
</cp:coreProperties>
</file>